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embeddedFontLst>
    <p:embeddedFont>
      <p:font typeface="Arimo"/>
      <p:boldItalic r:id="rId17"/>
      <p:regular r:id="rId18"/>
      <p:italic r:id="rId19"/>
      <p:bold r:id="rId20"/>
    </p:embeddedFont>
    <p:embeddedFont>
      <p:font typeface="Roboto"/>
      <p:boldItalic r:id="rId21"/>
      <p:regular r:id="rId22"/>
      <p:italic r:id="rId23"/>
      <p:bold r:id="rId24"/>
    </p:embeddedFont>
    <p:embeddedFont>
      <p:font typeface="Carlito"/>
      <p:boldItalic r:id="rId25"/>
      <p:regular r:id="rId26"/>
      <p:italic r:id="rId27"/>
      <p:bold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Arimo-boldItalic.fntdata"/><Relationship Id="rId18" Type="http://schemas.openxmlformats.org/officeDocument/2006/relationships/font" Target="fonts/Arimo-regular.fntdata"/><Relationship Id="rId19" Type="http://schemas.openxmlformats.org/officeDocument/2006/relationships/font" Target="fonts/Arimo-italic.fntdata"/><Relationship Id="rId20" Type="http://schemas.openxmlformats.org/officeDocument/2006/relationships/font" Target="fonts/Arimo-bold.fntdata"/><Relationship Id="rId21" Type="http://schemas.openxmlformats.org/officeDocument/2006/relationships/font" Target="fonts/Roboto-boldItalic.fntdata"/><Relationship Id="rId22" Type="http://schemas.openxmlformats.org/officeDocument/2006/relationships/font" Target="fonts/Roboto-regular.fntdata"/><Relationship Id="rId23" Type="http://schemas.openxmlformats.org/officeDocument/2006/relationships/font" Target="fonts/Roboto-italic.fntdata"/><Relationship Id="rId24" Type="http://schemas.openxmlformats.org/officeDocument/2006/relationships/font" Target="fonts/Roboto-bold.fntdata"/><Relationship Id="rId25" Type="http://schemas.openxmlformats.org/officeDocument/2006/relationships/font" Target="fonts/Carlito-boldItalic.fntdata"/><Relationship Id="rId26" Type="http://schemas.openxmlformats.org/officeDocument/2006/relationships/font" Target="fonts/Carlito-regular.fntdata"/><Relationship Id="rId27" Type="http://schemas.openxmlformats.org/officeDocument/2006/relationships/font" Target="fonts/Carlito-italic.fntdata"/><Relationship Id="rId28" Type="http://schemas.openxmlformats.org/officeDocument/2006/relationships/font" Target="fonts/Carlito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"Hey everyone! We're the COOTA team, and we've built something incredible in just 48 hours!"
"COOTA - Canary Orchestrator for Over-The-Air Updates. We're solving one of the biggest challenges in automotive: safe software updates at scale."
"Meet our amazing team:
João Chagas - Strategy &amp; Vision
João Barradas - Frontend Magic
Gustavo Calonico - Backend Wizard
Nuno Valente - Backend Genius
Luis Varela - Backend Mastermind"
"We've created a working prototype that's ready to demo!"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"Hey everyone! We're the COOTA team, and we've built something incredible in just 48 hours!"
"COOTA - Canary Orchestrator for Over-The-Air Updates. We're solving one of the biggest challenges in automotive: safe software updates at scale."
"Meet our amazing team:
João Chagas - Strategy &amp; Vision
João Barradas - Frontend Magic
Gustavo Calonico - Backend Wizard
Nuno Valente - Backend Genius
Luis Varela - Backend Mastermind"
"We've created a working prototype that's ready to demo!"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"Hey everyone! We're the COOTA team, and we've built something incredible in just 48 hours!"
"COOTA - Canary Orchestrator for Over-The-Air Updates. We're solving one of the biggest challenges in automotive: safe software updates at scale."
"Meet our amazing team:
João Chagas - Strategy &amp; Vision
João Barradas - Frontend Magic
Gustavo Calonico - Backend Wizard
Nuno Valente - Backend Genius
Luis Varela - Backend Mastermind"
"We've created a working prototype that's ready to demo!"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1000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null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svg"/><Relationship Id="rId12" Type="http://schemas.openxmlformats.org/officeDocument/2006/relationships/image" Target="../media/image-2-12.png"/><Relationship Id="rId13" Type="http://schemas.openxmlformats.org/officeDocument/2006/relationships/image" Target="../media/image-2-13.svg"/><Relationship Id="rId14" Type="http://schemas.openxmlformats.org/officeDocument/2006/relationships/image" Target="../media/image-2-14.png"/><Relationship Id="rId15" Type="http://schemas.openxmlformats.org/officeDocument/2006/relationships/image" Target="../media/image-2-15.svg"/><Relationship Id="rId16" Type="http://schemas.openxmlformats.org/officeDocument/2006/relationships/image" Target="../media/image-2-16.png"/><Relationship Id="rId17" Type="http://schemas.openxmlformats.org/officeDocument/2006/relationships/image" Target="../media/image-2-17.sv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4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sv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gif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arget="https://www.youtube.com/embed/PBOBGLcv5Ro" TargetMode="External" Type="http://schemas.openxmlformats.org/officeDocument/2006/relationships/video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d3881cf1-3f52-4d8e-bfae-87082ee4c5c9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gif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pic>
        <p:nvPicPr>
          <p:cNvPr id="4" name="Image 0" descr="https://pitch-assets-ccb95893-de3f-4266-973c-20049231b248.s3.eu-west-1.amazonaws.com/c8ce50fa-34de-4c8e-9b01-e08751b5c880?pitch-bytes=60195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3f035892-0764-46d3-b174-0269fb9ad0bb?pitch-bytes=123011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68625" y="4044950"/>
            <a:ext cx="1634028" cy="56807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7" name="Text 2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sp>
        <p:nvSpPr>
          <p:cNvPr id="8" name="Shape 3"/>
          <p:cNvSpPr/>
          <p:nvPr/>
        </p:nvSpPr>
        <p:spPr>
          <a:xfrm>
            <a:off x="1924100" y="1148600"/>
            <a:ext cx="7612800" cy="2033700"/>
          </a:xfrm>
          <a:prstGeom prst="roundRect">
            <a:avLst>
              <a:gd name="adj" fmla="val -44962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2015525" y="1240025"/>
            <a:ext cx="7521327" cy="560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00"/>
              </a:lnSpc>
            </a:pPr>
            <a:r>
              <a:rPr lang="en-US" sz="4000" b="0" dirty="0">
                <a:solidFill>
                  <a:srgbClr val="EE0C9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Chapter III - 2025</a:t>
            </a:r>
            <a:endParaRPr lang="en-US" sz="4000" dirty="0"/>
          </a:p>
        </p:txBody>
      </p:sp>
      <p:pic>
        <p:nvPicPr>
          <p:cNvPr id="10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455" y="4965488"/>
            <a:ext cx="2172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db49d69a-4df7-4c93-94e4-14b4164576dc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767b44a0-7202-49b0-ac49-83a6fc809ab6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a6135fe0-182a-433a-a8e2-2e28c8e19be2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Journey to your Pitching</a:t>
            </a:r>
            <a:endParaRPr lang="en-US" sz="3000" dirty="0"/>
          </a:p>
        </p:txBody>
      </p:sp>
      <p:sp>
        <p:nvSpPr>
          <p:cNvPr id="13" name="Text 7"/>
          <p:cNvSpPr/>
          <p:nvPr/>
        </p:nvSpPr>
        <p:spPr>
          <a:xfrm>
            <a:off x="0" y="1000775"/>
            <a:ext cx="9144000" cy="4142700"/>
          </a:xfrm>
          <a:prstGeom prst="roundRect">
            <a:avLst>
              <a:gd name="adj" fmla="val -22073"/>
            </a:avLst>
          </a:prstGeom>
          <a:solidFill>
            <a:srgbClr val="2C0353"/>
          </a:solidFill>
          <a:ln w="3969">
            <a:solidFill>
              <a:srgbClr val="701C7F"/>
            </a:solidFill>
          </a:ln>
        </p:spPr>
        <p:txBody>
          <a:bodyPr wrap="square" lIns="508000" tIns="489069" rIns="508000" bIns="489069" rtlCol="0" anchor="ctr"/>
          <a:lstStyle/>
          <a:p>
            <a:pPr algn="ctr"/>
            <a:endParaRPr lang="en-US" sz="1400" dirty="0"/>
          </a:p>
        </p:txBody>
      </p:sp>
      <p:sp>
        <p:nvSpPr>
          <p:cNvPr id="14" name="Shape 8"/>
          <p:cNvSpPr/>
          <p:nvPr/>
        </p:nvSpPr>
        <p:spPr>
          <a:xfrm>
            <a:off x="2658535" y="1075274"/>
            <a:ext cx="5697900" cy="305400"/>
          </a:xfrm>
          <a:prstGeom prst="roundRect">
            <a:avLst>
              <a:gd name="adj" fmla="val -299411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2658535" y="1103199"/>
            <a:ext cx="5697885" cy="266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30.09 &amp; 01.10.2025</a:t>
            </a:r>
            <a:endParaRPr lang="en-US" sz="1800" dirty="0"/>
          </a:p>
        </p:txBody>
      </p:sp>
      <p:sp>
        <p:nvSpPr>
          <p:cNvPr id="16" name="Shape 10"/>
          <p:cNvSpPr/>
          <p:nvPr/>
        </p:nvSpPr>
        <p:spPr>
          <a:xfrm>
            <a:off x="360067" y="1068846"/>
            <a:ext cx="1287600" cy="274500"/>
          </a:xfrm>
          <a:prstGeom prst="roundRect">
            <a:avLst>
              <a:gd name="adj" fmla="val -3331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7" name="Text 11"/>
          <p:cNvSpPr/>
          <p:nvPr/>
        </p:nvSpPr>
        <p:spPr>
          <a:xfrm>
            <a:off x="360067" y="1081546"/>
            <a:ext cx="1287587" cy="23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HACKING</a:t>
            </a:r>
            <a:endParaRPr lang="en-US" sz="17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NaN" b="NaN"/>
          <a:stretch/>
        </p:blipFill>
        <p:spPr>
          <a:xfrm>
            <a:off x="360055" y="1370126"/>
            <a:ext cx="1129664" cy="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60055" y="1370126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sp>
        <p:nvSpPr>
          <p:cNvPr id="20" name="Shape 13"/>
          <p:cNvSpPr/>
          <p:nvPr/>
        </p:nvSpPr>
        <p:spPr>
          <a:xfrm>
            <a:off x="2658535" y="3656724"/>
            <a:ext cx="5745600" cy="289800"/>
          </a:xfrm>
          <a:prstGeom prst="roundRect">
            <a:avLst>
              <a:gd name="adj" fmla="val -315528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21" name="Text 14"/>
          <p:cNvSpPr/>
          <p:nvPr/>
        </p:nvSpPr>
        <p:spPr>
          <a:xfrm>
            <a:off x="2658535" y="3669424"/>
            <a:ext cx="57455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Pitching Presentations of the Finalist Teams</a:t>
            </a:r>
            <a:endParaRPr lang="en-US" sz="1800" dirty="0"/>
          </a:p>
        </p:txBody>
      </p:sp>
      <p:sp>
        <p:nvSpPr>
          <p:cNvPr id="22" name="Shape 15"/>
          <p:cNvSpPr/>
          <p:nvPr/>
        </p:nvSpPr>
        <p:spPr>
          <a:xfrm>
            <a:off x="360055" y="3655026"/>
            <a:ext cx="2558400" cy="536100"/>
          </a:xfrm>
          <a:prstGeom prst="roundRect">
            <a:avLst>
              <a:gd name="adj" fmla="val -1705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23" name="Text 16"/>
          <p:cNvSpPr/>
          <p:nvPr/>
        </p:nvSpPr>
        <p:spPr>
          <a:xfrm>
            <a:off x="360055" y="3667726"/>
            <a:ext cx="2558355" cy="469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PITCHING </a:t>
            </a:r>
            <a:endParaRPr lang="en-US" sz="1700" dirty="0"/>
          </a:p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SESSION</a:t>
            </a:r>
            <a:endParaRPr lang="en-US" sz="1700" dirty="0"/>
          </a:p>
        </p:txBody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NaN" b="NaN"/>
          <a:stretch/>
        </p:blipFill>
        <p:spPr>
          <a:xfrm>
            <a:off x="405468" y="4215158"/>
            <a:ext cx="1129664" cy="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05468" y="4215158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sp>
        <p:nvSpPr>
          <p:cNvPr id="26" name="Shape 18"/>
          <p:cNvSpPr/>
          <p:nvPr/>
        </p:nvSpPr>
        <p:spPr>
          <a:xfrm>
            <a:off x="2658524" y="1527600"/>
            <a:ext cx="6203100" cy="582300"/>
          </a:xfrm>
          <a:prstGeom prst="roundRect">
            <a:avLst>
              <a:gd name="adj" fmla="val -157032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27" name="Text 19"/>
          <p:cNvSpPr/>
          <p:nvPr/>
        </p:nvSpPr>
        <p:spPr>
          <a:xfrm>
            <a:off x="2658524" y="1555525"/>
            <a:ext cx="620308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02.10.2025 | Evaluation done by the Coaches</a:t>
            </a:r>
            <a:endParaRPr lang="en-US" sz="1800" dirty="0"/>
          </a:p>
          <a:p>
            <a:pPr algn="l">
              <a:lnSpc>
                <a:spcPts val="18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Berlin: (10:30 - 12:00 CET) / Porto 09:30 - 11:00 (GMT+1)</a:t>
            </a:r>
            <a:endParaRPr lang="en-US" sz="1800" dirty="0"/>
          </a:p>
        </p:txBody>
      </p:sp>
      <p:sp>
        <p:nvSpPr>
          <p:cNvPr id="28" name="Shape 20"/>
          <p:cNvSpPr/>
          <p:nvPr/>
        </p:nvSpPr>
        <p:spPr>
          <a:xfrm>
            <a:off x="360067" y="1554310"/>
            <a:ext cx="2625600" cy="536100"/>
          </a:xfrm>
          <a:prstGeom prst="roundRect">
            <a:avLst>
              <a:gd name="adj" fmla="val -1705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29" name="Text 21"/>
          <p:cNvSpPr/>
          <p:nvPr/>
        </p:nvSpPr>
        <p:spPr>
          <a:xfrm>
            <a:off x="360067" y="1567010"/>
            <a:ext cx="2625551" cy="469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FIRST </a:t>
            </a:r>
            <a:endParaRPr lang="en-US" sz="1700" dirty="0"/>
          </a:p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EVALUATION</a:t>
            </a:r>
            <a:endParaRPr lang="en-US" sz="1700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NaN" b="NaN"/>
          <a:stretch/>
        </p:blipFill>
        <p:spPr>
          <a:xfrm>
            <a:off x="360055" y="2118894"/>
            <a:ext cx="1129664" cy="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60055" y="2118894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sp>
        <p:nvSpPr>
          <p:cNvPr id="32" name="Shape 23"/>
          <p:cNvSpPr/>
          <p:nvPr/>
        </p:nvSpPr>
        <p:spPr>
          <a:xfrm>
            <a:off x="2658535" y="2971808"/>
            <a:ext cx="5928900" cy="305400"/>
          </a:xfrm>
          <a:prstGeom prst="roundRect">
            <a:avLst>
              <a:gd name="adj" fmla="val -299411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33" name="Text 24"/>
          <p:cNvSpPr/>
          <p:nvPr/>
        </p:nvSpPr>
        <p:spPr>
          <a:xfrm>
            <a:off x="2658535" y="2999733"/>
            <a:ext cx="5928866" cy="266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Evaluation (Coaches) → List of the 7 Finalist Teams</a:t>
            </a:r>
            <a:endParaRPr lang="en-US" sz="1800" dirty="0"/>
          </a:p>
        </p:txBody>
      </p:sp>
      <p:sp>
        <p:nvSpPr>
          <p:cNvPr id="34" name="Shape 25"/>
          <p:cNvSpPr/>
          <p:nvPr/>
        </p:nvSpPr>
        <p:spPr>
          <a:xfrm>
            <a:off x="360067" y="2952166"/>
            <a:ext cx="2625600" cy="536100"/>
          </a:xfrm>
          <a:prstGeom prst="roundRect">
            <a:avLst>
              <a:gd name="adj" fmla="val -1705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35" name="Text 26"/>
          <p:cNvSpPr/>
          <p:nvPr/>
        </p:nvSpPr>
        <p:spPr>
          <a:xfrm>
            <a:off x="360067" y="2964866"/>
            <a:ext cx="2625551" cy="469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FINALIST </a:t>
            </a:r>
            <a:endParaRPr lang="en-US" sz="1700" dirty="0"/>
          </a:p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TEAMS</a:t>
            </a:r>
            <a:endParaRPr lang="en-US" sz="1700" dirty="0"/>
          </a:p>
        </p:txBody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NaN" b="NaN"/>
          <a:stretch/>
        </p:blipFill>
        <p:spPr>
          <a:xfrm>
            <a:off x="360055" y="3524615"/>
            <a:ext cx="1129664" cy="0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360055" y="3524615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sp>
        <p:nvSpPr>
          <p:cNvPr id="38" name="Shape 28"/>
          <p:cNvSpPr/>
          <p:nvPr/>
        </p:nvSpPr>
        <p:spPr>
          <a:xfrm>
            <a:off x="2658535" y="4358774"/>
            <a:ext cx="6203100" cy="289800"/>
          </a:xfrm>
          <a:prstGeom prst="roundRect">
            <a:avLst>
              <a:gd name="adj" fmla="val -315528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39" name="Text 29"/>
          <p:cNvSpPr/>
          <p:nvPr/>
        </p:nvSpPr>
        <p:spPr>
          <a:xfrm>
            <a:off x="2658535" y="4371474"/>
            <a:ext cx="62030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Second Final Evaluation (Jury) → The Winners (3rd, 2nd, 1st)</a:t>
            </a:r>
            <a:endParaRPr lang="en-US" sz="1800" dirty="0"/>
          </a:p>
        </p:txBody>
      </p:sp>
      <p:sp>
        <p:nvSpPr>
          <p:cNvPr id="40" name="Shape 30"/>
          <p:cNvSpPr/>
          <p:nvPr/>
        </p:nvSpPr>
        <p:spPr>
          <a:xfrm>
            <a:off x="360055" y="4345569"/>
            <a:ext cx="2558400" cy="536100"/>
          </a:xfrm>
          <a:prstGeom prst="roundRect">
            <a:avLst>
              <a:gd name="adj" fmla="val -1705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41" name="Text 31"/>
          <p:cNvSpPr/>
          <p:nvPr/>
        </p:nvSpPr>
        <p:spPr>
          <a:xfrm>
            <a:off x="360055" y="4358269"/>
            <a:ext cx="2558355" cy="469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SECOND</a:t>
            </a:r>
            <a:endParaRPr lang="en-US" sz="1700" dirty="0"/>
          </a:p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EVALUATION</a:t>
            </a:r>
            <a:endParaRPr lang="en-US" sz="1700" dirty="0"/>
          </a:p>
        </p:txBody>
      </p:sp>
      <p:pic>
        <p:nvPicPr>
          <p:cNvPr id="42" name="Image 7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NaN" b="NaN"/>
          <a:stretch/>
        </p:blipFill>
        <p:spPr>
          <a:xfrm>
            <a:off x="405468" y="4905701"/>
            <a:ext cx="1129664" cy="0"/>
          </a:xfrm>
          <a:prstGeom prst="rect">
            <a:avLst/>
          </a:prstGeom>
        </p:spPr>
      </p:pic>
      <p:sp>
        <p:nvSpPr>
          <p:cNvPr id="43" name="Text 32"/>
          <p:cNvSpPr/>
          <p:nvPr/>
        </p:nvSpPr>
        <p:spPr>
          <a:xfrm>
            <a:off x="405468" y="4905701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sp>
        <p:nvSpPr>
          <p:cNvPr id="44" name="Shape 33"/>
          <p:cNvSpPr/>
          <p:nvPr/>
        </p:nvSpPr>
        <p:spPr>
          <a:xfrm>
            <a:off x="2658524" y="2230250"/>
            <a:ext cx="6378300" cy="628500"/>
          </a:xfrm>
          <a:prstGeom prst="roundRect">
            <a:avLst>
              <a:gd name="adj" fmla="val -145489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45" name="Text 34"/>
          <p:cNvSpPr/>
          <p:nvPr/>
        </p:nvSpPr>
        <p:spPr>
          <a:xfrm>
            <a:off x="2658524" y="2258175"/>
            <a:ext cx="6378253" cy="533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Finish and Upload your own Pitch Slides to your own repo </a:t>
            </a:r>
            <a:endParaRPr lang="en-US" sz="1800" dirty="0"/>
          </a:p>
          <a:p>
            <a:pPr algn="l">
              <a:lnSpc>
                <a:spcPts val="2100"/>
              </a:lnSpc>
            </a:pPr>
            <a:r>
              <a:rPr lang="en-US" sz="18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until 02.10.2025 Berlin: (12:00 CET) / Porto 11:00 (GMT+1)</a:t>
            </a:r>
            <a:endParaRPr lang="en-US" sz="1800" dirty="0"/>
          </a:p>
        </p:txBody>
      </p:sp>
      <p:sp>
        <p:nvSpPr>
          <p:cNvPr id="46" name="Shape 35"/>
          <p:cNvSpPr/>
          <p:nvPr/>
        </p:nvSpPr>
        <p:spPr>
          <a:xfrm>
            <a:off x="360067" y="2249305"/>
            <a:ext cx="2625600" cy="536100"/>
          </a:xfrm>
          <a:prstGeom prst="roundRect">
            <a:avLst>
              <a:gd name="adj" fmla="val -1705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47" name="Text 36"/>
          <p:cNvSpPr/>
          <p:nvPr/>
        </p:nvSpPr>
        <p:spPr>
          <a:xfrm>
            <a:off x="360067" y="2262005"/>
            <a:ext cx="2625551" cy="469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Upload Pitch </a:t>
            </a:r>
            <a:endParaRPr lang="en-US" sz="1700" dirty="0"/>
          </a:p>
          <a:p>
            <a:pPr algn="l">
              <a:lnSpc>
                <a:spcPts val="1700"/>
              </a:lnSpc>
            </a:pPr>
            <a:r>
              <a:rPr lang="en-US" sz="1700" b="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Slides</a:t>
            </a:r>
            <a:endParaRPr lang="en-US" sz="1700" dirty="0"/>
          </a:p>
        </p:txBody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r="0" t="NaN" b="NaN"/>
          <a:stretch/>
        </p:blipFill>
        <p:spPr>
          <a:xfrm>
            <a:off x="360055" y="2821754"/>
            <a:ext cx="1129664" cy="0"/>
          </a:xfrm>
          <a:prstGeom prst="rect">
            <a:avLst/>
          </a:prstGeom>
        </p:spPr>
      </p:pic>
      <p:sp>
        <p:nvSpPr>
          <p:cNvPr id="49" name="Text 37"/>
          <p:cNvSpPr/>
          <p:nvPr/>
        </p:nvSpPr>
        <p:spPr>
          <a:xfrm>
            <a:off x="360055" y="2821754"/>
            <a:ext cx="11296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50" name="Image 9" descr="https://pitch-assets-ccb95893-de3f-4266-973c-20049231b248.s3.eu-west-1.amazonaws.com/try-pitch-pdf-export-logo.svg">
            <a:hlinkClick r:id="rId18" tooltip=""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455" y="4965488"/>
            <a:ext cx="2172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058da2bd-aa9c-428f-8da7-51650c92fa65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d01aff1d-bf14-447e-9b39-73b5d7af73b7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ac9656c8-ea84-4097-85b4-587fc2b359dc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Problem</a:t>
            </a:r>
            <a:endParaRPr lang="en-US" sz="3000" dirty="0"/>
          </a:p>
        </p:txBody>
      </p:sp>
      <p:pic>
        <p:nvPicPr>
          <p:cNvPr id="13" name="Image 3" descr="https://pitch-assets-ccb95893-de3f-4266-973c-20049231b248.s3.eu-west-1.amazonaws.com/9b112b5b-4e31-4724-8708-7c7df7c88914?pitch-bytes=25857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 rot="20848235">
            <a:off x="472840" y="1103106"/>
            <a:ext cx="2146300" cy="787400"/>
          </a:xfrm>
          <a:prstGeom prst="rect">
            <a:avLst/>
          </a:prstGeom>
        </p:spPr>
      </p:pic>
      <p:pic>
        <p:nvPicPr>
          <p:cNvPr id="14" name="Image 4" descr="https://pitch-assets-ccb95893-de3f-4266-973c-20049231b248.s3.eu-west-1.amazonaws.com/93daa45f-fc8d-40fe-8a08-21d1fa77c9ff?pitch-bytes=10556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 rot="951057">
            <a:off x="629921" y="2313592"/>
            <a:ext cx="2044700" cy="609600"/>
          </a:xfrm>
          <a:prstGeom prst="rect">
            <a:avLst/>
          </a:prstGeom>
        </p:spPr>
      </p:pic>
      <p:pic>
        <p:nvPicPr>
          <p:cNvPr id="15" name="Image 5" descr="https://pitch-assets-ccb95893-de3f-4266-973c-20049231b248.s3.eu-west-1.amazonaws.com/654957e1-286b-446f-9e06-15d3cca68e72?pitch-bytes=13012&amp;pitch-content-type=image%2F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 rot="20149728">
            <a:off x="5937505" y="1208716"/>
            <a:ext cx="2044700" cy="749300"/>
          </a:xfrm>
          <a:prstGeom prst="rect">
            <a:avLst/>
          </a:prstGeom>
        </p:spPr>
      </p:pic>
      <p:pic>
        <p:nvPicPr>
          <p:cNvPr id="16" name="Image 6" descr="https://pitch-assets-ccb95893-de3f-4266-973c-20049231b248.s3.eu-west-1.amazonaws.com/46b4138e-35c4-4b22-8b7a-55c62aee8f40?pitch-bytes=27417&amp;pitch-content-type=image%2F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718998" y="1856393"/>
            <a:ext cx="2171700" cy="762000"/>
          </a:xfrm>
          <a:prstGeom prst="rect">
            <a:avLst/>
          </a:prstGeom>
        </p:spPr>
      </p:pic>
      <p:pic>
        <p:nvPicPr>
          <p:cNvPr id="17" name="Image 7" descr="https://pitch-assets-ccb95893-de3f-4266-973c-20049231b248.s3.eu-west-1.amazonaws.com/6399e9c1-6b0b-4776-ac5a-0c3640102e43?pitch-bytes=25355&amp;pitch-content-type=image%2F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 rot="427647">
            <a:off x="3298198" y="952321"/>
            <a:ext cx="2133600" cy="774700"/>
          </a:xfrm>
          <a:prstGeom prst="rect">
            <a:avLst/>
          </a:prstGeom>
        </p:spPr>
      </p:pic>
      <p:pic>
        <p:nvPicPr>
          <p:cNvPr id="18" name="Image 8" descr="https://pitch-assets-ccb95893-de3f-4266-973c-20049231b248.s3.eu-west-1.amazonaws.com/4200850e-6abf-4b04-aab3-eb6151986789?pitch-bytes=30935&amp;pitch-content-type=image%2F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 rot="21220691">
            <a:off x="593929" y="3228389"/>
            <a:ext cx="3670300" cy="1066800"/>
          </a:xfrm>
          <a:prstGeom prst="rect">
            <a:avLst/>
          </a:prstGeom>
        </p:spPr>
      </p:pic>
      <p:pic>
        <p:nvPicPr>
          <p:cNvPr id="19" name="Image 9" descr="https://pitch-assets-ccb95893-de3f-4266-973c-20049231b248.s3.eu-west-1.amazonaws.com/b87a608b-3f6d-4e03-9b95-b4e76249422c?pitch-bytes=237820&amp;pitch-content-type=image%2F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 rot="661782">
            <a:off x="4341081" y="3530362"/>
            <a:ext cx="3479362" cy="1402969"/>
          </a:xfrm>
          <a:prstGeom prst="rect">
            <a:avLst/>
          </a:prstGeom>
        </p:spPr>
      </p:pic>
      <p:pic>
        <p:nvPicPr>
          <p:cNvPr id="20" name="Image 10" descr="https://pitch-assets-ccb95893-de3f-4266-973c-20049231b248.s3.eu-west-1.amazonaws.com/eecf7179-e57b-4e60-a5d0-f3d6cc7820b2?pitch-bytes=33433&amp;pitch-content-type=image%2F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 rot="1009728">
            <a:off x="4979775" y="2464650"/>
            <a:ext cx="3960157" cy="1102422"/>
          </a:xfrm>
          <a:prstGeom prst="rect">
            <a:avLst/>
          </a:prstGeom>
        </p:spPr>
      </p:pic>
      <p:pic>
        <p:nvPicPr>
          <p:cNvPr id="21" name="Image 11" descr="https://pitch-assets-ccb95893-de3f-4266-973c-20049231b248.s3.eu-west-1.amazonaws.com/try-pitch-pdf-export-logo.svg">
            <a:hlinkClick r:id="rId14" tooltip=""/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455" y="4965488"/>
            <a:ext cx="2172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7323225d-c5b6-431c-9ca1-4eeadfd7c064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fe6085af-b875-4e0b-b5a9-4c7532be093d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92e646e8-2a83-4523-ac91-7bef85f46354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Problem</a:t>
            </a:r>
            <a:endParaRPr lang="en-US" sz="3000" dirty="0"/>
          </a:p>
        </p:txBody>
      </p:sp>
      <p:sp>
        <p:nvSpPr>
          <p:cNvPr id="13" name="Shape 7"/>
          <p:cNvSpPr/>
          <p:nvPr/>
        </p:nvSpPr>
        <p:spPr>
          <a:xfrm>
            <a:off x="1509823" y="2127172"/>
            <a:ext cx="6138529" cy="338554"/>
          </a:xfrm>
          <a:prstGeom prst="roundRect">
            <a:avLst>
              <a:gd name="adj" fmla="val -270090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4" name="Text 8"/>
          <p:cNvSpPr/>
          <p:nvPr/>
        </p:nvSpPr>
        <p:spPr>
          <a:xfrm>
            <a:off x="1601263" y="2172892"/>
            <a:ext cx="6047036" cy="203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00"/>
              </a:lnSpc>
            </a:pPr>
            <a:r>
              <a:rPr lang="en-US" sz="1600" b="0" i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“Updating a car today still feels like updating a PC from the 90s.”</a:t>
            </a:r>
            <a:endParaRPr lang="en-US" sz="1600" dirty="0"/>
          </a:p>
        </p:txBody>
      </p:sp>
      <p:pic>
        <p:nvPicPr>
          <p:cNvPr id="15" name="Image 3" descr="https://media4.giphy.com/media/v1.Y2lkPWI0ZWIxZGIzaGx6bDc4bGlqYXIxenRhZ3R6Z3ExaWNwdDM4dTNpeHUwMDVucWx5bSZlcD12MV9naWZzX3NlYXJjaCZjdD1n/HRLzyyMBEQyWI/giphy.gif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81122" y="2575005"/>
            <a:ext cx="2873464" cy="2057400"/>
          </a:xfrm>
          <a:prstGeom prst="rect">
            <a:avLst/>
          </a:prstGeom>
        </p:spPr>
      </p:pic>
      <p:pic>
        <p:nvPicPr>
          <p:cNvPr id="16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pic>
        <p:nvPicPr>
          <p:cNvPr id="5" name="Image 0" descr="https://pitch-assets-ccb95893-de3f-4266-973c-20049231b248.s3.eu-west-1.amazonaws.com/c5ceec9d-5589-4254-abe0-072ef9108f19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887d754b-8725-4e88-8871-1507285cf134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9" name="Image 2" descr="https://pitch-assets-ccb95893-de3f-4266-973c-20049231b248.s3.eu-west-1.amazonaws.com/f41f93be-8a04-4cfa-84a9-e28de9c62937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1" name="Text 5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Problem</a:t>
            </a:r>
            <a:endParaRPr lang="en-US" sz="3000" dirty="0"/>
          </a:p>
        </p:txBody>
      </p:sp>
      <p:sp>
        <p:nvSpPr>
          <p:cNvPr id="12" name="Shape 6"/>
          <p:cNvSpPr/>
          <p:nvPr/>
        </p:nvSpPr>
        <p:spPr>
          <a:xfrm>
            <a:off x="974690" y="1877111"/>
            <a:ext cx="7365441" cy="1408423"/>
          </a:xfrm>
          <a:prstGeom prst="roundRect">
            <a:avLst>
              <a:gd name="adj" fmla="val -6492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66130" y="1063490"/>
            <a:ext cx="7273975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  <a:p>
            <a:pPr algn="l" marL="1905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Update flows to verification and decision-making during software deployment</a:t>
            </a:r>
            <a:endParaRPr lang="en-US" sz="1350" dirty="0"/>
          </a:p>
          <a:p>
            <a:pPr algn="l">
              <a:lnSpc>
                <a:spcPts val="1350"/>
              </a:lnSpc>
            </a:pPr>
            <a:endParaRPr lang="en-US" sz="1350" dirty="0"/>
          </a:p>
          <a:p>
            <a:pPr algn="l" marL="1905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Pain points</a:t>
            </a:r>
            <a:endParaRPr lang="en-US" sz="1350" dirty="0"/>
          </a:p>
          <a:p>
            <a:pPr algn="l" lvl="1" marL="3810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Too many manual steps</a:t>
            </a:r>
            <a:endParaRPr lang="en-US" sz="1350" dirty="0"/>
          </a:p>
          <a:p>
            <a:pPr algn="l" lvl="1" marL="3810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Fragmentation across suppliers and systems</a:t>
            </a:r>
            <a:endParaRPr lang="en-US" sz="1350" dirty="0"/>
          </a:p>
          <a:p>
            <a:pPr algn="l" lvl="1" marL="3810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risk of failure (bricking, complex rollback)</a:t>
            </a:r>
            <a:endParaRPr lang="en-US" sz="1350" dirty="0"/>
          </a:p>
          <a:p>
            <a:pPr algn="l">
              <a:lnSpc>
                <a:spcPts val="1350"/>
              </a:lnSpc>
            </a:pPr>
            <a:endParaRPr lang="en-US" sz="1350" dirty="0"/>
          </a:p>
          <a:p>
            <a:pPr algn="l" marL="190500" indent="-190500">
              <a:lnSpc>
                <a:spcPts val="18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Why it Matters</a:t>
            </a:r>
            <a:endParaRPr lang="en-US" sz="1350" dirty="0"/>
          </a:p>
          <a:p>
            <a:pPr algn="l" lvl="1" marL="381000" indent="-190500">
              <a:lnSpc>
                <a:spcPts val="1800"/>
              </a:lnSpc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Automakers:</a:t>
            </a:r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slow time-to-market, high costs, risk of recalls.</a:t>
            </a:r>
            <a:endParaRPr lang="en-US" sz="1350" dirty="0"/>
          </a:p>
          <a:p>
            <a:pPr algn="l" lvl="1" marL="381000" indent="-190500">
              <a:lnSpc>
                <a:spcPts val="1800"/>
              </a:lnSpc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End-users:</a:t>
            </a:r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poor experience, low trust in connected vehicles.</a:t>
            </a:r>
            <a:endParaRPr lang="en-US" sz="1350" dirty="0"/>
          </a:p>
        </p:txBody>
      </p:sp>
      <p:pic>
        <p:nvPicPr>
          <p:cNvPr id="14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pic>
        <p:nvPicPr>
          <p:cNvPr id="5" name="Image 0" descr="https://pitch-assets-ccb95893-de3f-4266-973c-20049231b248.s3.eu-west-1.amazonaws.com/12ce9d55-0fdc-4b88-8f1c-cf4d448132b1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e6e67254-549f-4735-8422-75769d9ec551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91440" y="4901825"/>
            <a:ext cx="9052545" cy="8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9" name="Image 2" descr="https://pitch-assets-ccb95893-de3f-4266-973c-20049231b248.s3.eu-west-1.amazonaws.com/ddac1f9d-0b80-4b43-b56e-081f21e698b8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pic>
        <p:nvPicPr>
          <p:cNvPr id="6" name="Media 0"/>
          <p:cNvPicPr/>
          <p:nvPr>
            <a:videoFile r:link="rId4"/>
          </p:nvPr>
        </p:nvPicPr>
        <p:blipFill>
          <a:blip r:embed="rId5"/>
          <a:stretch>
            <a:fillRect/>
          </a:stretch>
        </p:blipFill>
        <p:spPr>
          <a:xfrm>
            <a:off x="1186796" y="769839"/>
            <a:ext cx="6599116" cy="3712003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6e67254-549f-4735-8422-75769d9ec551?pitch-bytes=20356&amp;pitch-content-type=image%2Fpng">    </p:cNvPr>
          <p:cNvPicPr>
            <a:picLocks noChangeAspect="1"/>
          </p:cNvPicPr>
          <p:nvPr/>
        </p:nvPicPr>
        <p:blipFill>
          <a:blip r:embed="rId1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5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1455" y="4965488"/>
            <a:ext cx="2172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7" name="Image 1" descr="https://pitch-assets-ccb95893-de3f-4266-973c-20049231b248.s3.eu-west-1.amazonaws.com/12ce9d55-0fdc-4b88-8f1c-cf4d448132b1?pitch-bytes=27552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ddac1f9d-0b80-4b43-b56e-081f21e698b8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Solution</a:t>
            </a:r>
            <a:endParaRPr lang="en-US" sz="3000" dirty="0"/>
          </a:p>
        </p:txBody>
      </p:sp>
      <p:sp>
        <p:nvSpPr>
          <p:cNvPr id="13" name="Text 7"/>
          <p:cNvSpPr/>
          <p:nvPr/>
        </p:nvSpPr>
        <p:spPr>
          <a:xfrm>
            <a:off x="749175" y="1224075"/>
            <a:ext cx="759544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14" name="Image 3" descr="https://pitch-assets-ccb95893-de3f-4266-973c-20049231b248.s3.eu-west-1.amazonaws.com/1253d801-a270-4ffc-bec0-56df920c135a?pitch-bytes=46333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239113" y="313628"/>
            <a:ext cx="2605088" cy="451403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54409" y="771060"/>
            <a:ext cx="37776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COOTA – Canary Orchestrator for OTA Updates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93624" y="1398316"/>
            <a:ext cx="5249614" cy="2867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Symphony SDV provides the framework</a:t>
            </a:r>
            <a:endParaRPr lang="en-US" sz="1400" dirty="0"/>
          </a:p>
          <a:p>
            <a:pPr algn="l" lvl="1" marL="381000" indent="-190500"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COOTA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plugs into that framework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as the orchestrator of OTA campaigns</a:t>
            </a:r>
            <a:endParaRPr lang="en-US" sz="1400" dirty="0"/>
          </a:p>
          <a:p>
            <a:pPr algn="l" marL="190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Symphony SDV focuses on abstraction and standardization</a:t>
            </a:r>
            <a:endParaRPr lang="en-US" sz="1400" dirty="0"/>
          </a:p>
          <a:p>
            <a:pPr algn="l" lvl="1" marL="381000" indent="-190500"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COOTA 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adds deployment intelligence</a:t>
            </a:r>
            <a:endParaRPr lang="en-US" sz="1400" dirty="0"/>
          </a:p>
          <a:p>
            <a:pPr algn="l" lvl="2" marL="571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canary updates</a:t>
            </a:r>
            <a:endParaRPr lang="en-US" sz="1400" dirty="0"/>
          </a:p>
          <a:p>
            <a:pPr algn="l" lvl="2" marL="571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monitoring</a:t>
            </a:r>
            <a:endParaRPr lang="en-US" sz="1400" dirty="0"/>
          </a:p>
          <a:p>
            <a:pPr algn="l" lvl="2" marL="571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rollback</a:t>
            </a:r>
            <a:endParaRPr lang="en-US" sz="1400" dirty="0"/>
          </a:p>
          <a:p>
            <a:pPr algn="l" lvl="2" marL="571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safe scaling</a:t>
            </a:r>
            <a:endParaRPr lang="en-US" sz="1400" dirty="0"/>
          </a:p>
          <a:p>
            <a:pPr algn="l" marL="190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Symphony SDV ensures interoperability between OEMs and suppliers.</a:t>
            </a:r>
            <a:endParaRPr lang="en-US" sz="1400" dirty="0"/>
          </a:p>
          <a:p>
            <a:pPr algn="l" lvl="1" marL="381000" indent="-190500"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COOTA 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ensures operational safety and trust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 the actual OTA delivery flow</a:t>
            </a:r>
            <a:endParaRPr lang="en-US" sz="1400" dirty="0"/>
          </a:p>
          <a:p>
            <a:pPr algn="l" marL="190500" indent="-190500">
              <a:buSzPct val="100000"/>
              <a:buChar char="•"/>
            </a:pPr>
            <a:r>
              <a:rPr lang="en-US" sz="12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Symphony SDV provides the “what” (update capability)</a:t>
            </a:r>
            <a:endParaRPr lang="en-US" sz="1400" dirty="0"/>
          </a:p>
          <a:p>
            <a:pPr algn="l" lvl="1" marL="381000" indent="-190500"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COOTA </a:t>
            </a:r>
            <a:pPr algn="l"/>
            <a:r>
              <a:rPr lang="en-US" sz="1400" b="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the “how” (safe, scalable, adaptive rollout)</a:t>
            </a:r>
            <a:endParaRPr lang="en-US" sz="1400" dirty="0"/>
          </a:p>
        </p:txBody>
      </p:sp>
      <p:pic>
        <p:nvPicPr>
          <p:cNvPr id="17" name="Image 4" descr="https://pitch-assets-ccb95893-de3f-4266-973c-20049231b248.s3.eu-west-1.amazonaws.com/2e3111c4-fe28-4913-92dd-6c7982d2c5dc?pitch-bytes=29850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07902" y="371787"/>
            <a:ext cx="654719" cy="751002"/>
          </a:xfrm>
          <a:prstGeom prst="rect">
            <a:avLst/>
          </a:prstGeom>
        </p:spPr>
      </p:pic>
      <p:pic>
        <p:nvPicPr>
          <p:cNvPr id="18" name="Image 5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455" y="4965488"/>
            <a:ext cx="2172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12ce9d55-0fdc-4b88-8f1c-cf4d448132b1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e6e67254-549f-4735-8422-75769d9ec551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ddac1f9d-0b80-4b43-b56e-081f21e698b8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Solution</a:t>
            </a:r>
            <a:endParaRPr lang="en-US" sz="3000" dirty="0"/>
          </a:p>
        </p:txBody>
      </p:sp>
      <p:sp>
        <p:nvSpPr>
          <p:cNvPr id="13" name="Shape 7"/>
          <p:cNvSpPr/>
          <p:nvPr/>
        </p:nvSpPr>
        <p:spPr>
          <a:xfrm>
            <a:off x="657750" y="1132650"/>
            <a:ext cx="7686900" cy="3200400"/>
          </a:xfrm>
          <a:prstGeom prst="roundRect">
            <a:avLst>
              <a:gd name="adj" fmla="val -28571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4" name="Text 8"/>
          <p:cNvSpPr/>
          <p:nvPr/>
        </p:nvSpPr>
        <p:spPr>
          <a:xfrm>
            <a:off x="1260320" y="2350630"/>
            <a:ext cx="6237946" cy="7596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5200" b="1" dirty="0">
                <a:solidFill>
                  <a:srgbClr val="939DA8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DEMO VIDEO HERE</a:t>
            </a:r>
            <a:endParaRPr lang="en-US" sz="5200" dirty="0"/>
          </a:p>
        </p:txBody>
      </p:sp>
      <p:pic>
        <p:nvPicPr>
          <p:cNvPr id="15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00" y="4853940"/>
            <a:ext cx="5968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900" b="0" dirty="0">
                <a:solidFill>
                  <a:srgbClr val="91B900">
                    <a:alpha val="50000"/>
                  </a:srgb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INTERNAL</a:t>
            </a:r>
            <a:endParaRPr lang="en-US" sz="900" dirty="0"/>
          </a:p>
        </p:txBody>
      </p:sp>
      <p:sp>
        <p:nvSpPr>
          <p:cNvPr id="4" name="Shape 1"/>
          <p:cNvSpPr/>
          <p:nvPr/>
        </p:nvSpPr>
        <p:spPr>
          <a:xfrm>
            <a:off x="0" y="4867500"/>
            <a:ext cx="308700" cy="276000"/>
          </a:xfrm>
          <a:prstGeom prst="roundRect">
            <a:avLst>
              <a:gd name="adj" fmla="val -33130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455" y="4708313"/>
            <a:ext cx="2172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12ce9d55-0fdc-4b88-8f1c-cf4d448132b1?pitch-bytes=2755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e6e67254-549f-4735-8422-75769d9ec551?pitch-bytes=20356&amp;pitch-content-type=image%2Fpng">    </p:cNvPr>
          <p:cNvPicPr>
            <a:picLocks noChangeAspect="1"/>
          </p:cNvPicPr>
          <p:nvPr/>
        </p:nvPicPr>
        <p:blipFill>
          <a:blip r:embed="rId2">
            <a:alphaModFix amt="6000"/>
          </a:blip>
          <a:srcRect l="0" r="0" t="0" b="0"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0" y="4810400"/>
            <a:ext cx="9144000" cy="292500"/>
          </a:xfrm>
          <a:prstGeom prst="roundRect">
            <a:avLst>
              <a:gd name="adj" fmla="val -3126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1440" y="4901825"/>
            <a:ext cx="9052545" cy="8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700" b="0" dirty="0">
                <a:solidFill>
                  <a:srgbClr val="9999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COPYRIGHT (C) 2025, ECLIPSE FOUNDATION</a:t>
            </a:r>
            <a:endParaRPr lang="en-US" sz="700" dirty="0"/>
          </a:p>
        </p:txBody>
      </p:sp>
      <p:pic>
        <p:nvPicPr>
          <p:cNvPr id="10" name="Image 2" descr="https://pitch-assets-ccb95893-de3f-4266-973c-20049231b248.s3.eu-west-1.amazonaws.com/ddac1f9d-0b80-4b43-b56e-081f21e698b8?pitch-bytes=203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flipH="1" rot="21599992">
            <a:off x="0" y="159426"/>
            <a:ext cx="1262074" cy="61217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262077" y="282000"/>
            <a:ext cx="6783900" cy="489600"/>
          </a:xfrm>
          <a:prstGeom prst="roundRect">
            <a:avLst>
              <a:gd name="adj" fmla="val -18676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352077" y="372000"/>
            <a:ext cx="669525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Solution</a:t>
            </a:r>
            <a:endParaRPr lang="en-US" sz="3000" dirty="0"/>
          </a:p>
        </p:txBody>
      </p:sp>
      <p:sp>
        <p:nvSpPr>
          <p:cNvPr id="13" name="Shape 7"/>
          <p:cNvSpPr/>
          <p:nvPr/>
        </p:nvSpPr>
        <p:spPr>
          <a:xfrm>
            <a:off x="657750" y="1132650"/>
            <a:ext cx="7686900" cy="3200400"/>
          </a:xfrm>
          <a:prstGeom prst="roundRect">
            <a:avLst>
              <a:gd name="adj" fmla="val -28571"/>
            </a:avLst>
          </a:prstGeom>
          <a:solidFill>
            <a:srgbClr val="FFFFFF">
              <a:alpha val="0"/>
            </a:srgbClr>
          </a:solidFill>
          <a:ln/>
        </p:spPr>
      </p:sp>
      <p:pic>
        <p:nvPicPr>
          <p:cNvPr id="14" name="Image 3" descr="https://media2.giphy.com/media/v1.Y2lkPWI0ZWIxZGIzdTZqMzNmNjkyMTQ3NjF6NDFldmpnNG8xazU0b2trdGxpM29uZmJwbyZlcD12MV9naWZzX3NlYXJjaCZjdD1n/ZfK4cXKJTTay1Ava29/giphy.gif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919200" y="1412893"/>
            <a:ext cx="3166604" cy="2638837"/>
          </a:xfrm>
          <a:prstGeom prst="rect">
            <a:avLst/>
          </a:prstGeom>
        </p:spPr>
      </p:pic>
      <p:pic>
        <p:nvPicPr>
          <p:cNvPr id="15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[EF_SDV_Hackathon_2025] - Pitching Session </dc:title>
  <dc:subject>PptxGenJS Presentation</dc:subject>
  <dc:creator>Pitch Software GmbH</dc:creator>
  <cp:lastModifiedBy>Pitch Software GmbH</cp:lastModifiedBy>
  <cp:revision>1</cp:revision>
  <dcterms:created xsi:type="dcterms:W3CDTF">2025-10-02T01:10:40Z</dcterms:created>
  <dcterms:modified xsi:type="dcterms:W3CDTF">2025-10-02T01:10:40Z</dcterms:modified>
</cp:coreProperties>
</file>